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6" r:id="rId2"/>
    <p:sldId id="292" r:id="rId3"/>
    <p:sldId id="293" r:id="rId4"/>
    <p:sldId id="294" r:id="rId5"/>
    <p:sldId id="258" r:id="rId6"/>
    <p:sldId id="283" r:id="rId7"/>
    <p:sldId id="280" r:id="rId8"/>
    <p:sldId id="284" r:id="rId9"/>
    <p:sldId id="281" r:id="rId10"/>
    <p:sldId id="282" r:id="rId11"/>
    <p:sldId id="271" r:id="rId12"/>
    <p:sldId id="291" r:id="rId13"/>
    <p:sldId id="290" r:id="rId14"/>
    <p:sldId id="286" r:id="rId15"/>
    <p:sldId id="295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25"/>
    <a:srgbClr val="FFC46D"/>
    <a:srgbClr val="6D9363"/>
    <a:srgbClr val="6B9F91"/>
    <a:srgbClr val="6B9F75"/>
    <a:srgbClr val="7CA085"/>
    <a:srgbClr val="678F71"/>
    <a:srgbClr val="5D8967"/>
    <a:srgbClr val="628E60"/>
    <a:srgbClr val="608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9" autoAdjust="0"/>
    <p:restoredTop sz="94660"/>
  </p:normalViewPr>
  <p:slideViewPr>
    <p:cSldViewPr snapToGrid="0">
      <p:cViewPr varScale="1">
        <p:scale>
          <a:sx n="56" d="100"/>
          <a:sy n="56" d="100"/>
        </p:scale>
        <p:origin x="11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77A48-5387-479C-9893-6A4A2B089B13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1DCB-56DA-49F6-8890-E32D37950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4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9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dirty="0"/>
              <a:t>To nowatorskie podejście oznacza krok do przodu w stosunku do obecnie istniejących rozwiązań, dzięki opracowaniu narzędzia zdolnego do wychwycenia niejednorodności gospodarstw, symulacji interakcji między gospodarstwami i uwzględnienia przestrzennego wymiaru działalności rolniczej w ocenie na dużą skalę. Dzięki opracowywanemu narzędziu możliwe będzie modelowanie </a:t>
            </a:r>
            <a:r>
              <a:rPr lang="pl-PL" dirty="0" err="1"/>
              <a:t>zachowań</a:t>
            </a:r>
            <a:r>
              <a:rPr lang="pl-PL" dirty="0"/>
              <a:t> i interakcji rolników, aby wiarygodnie ocenić lokalne skutki wydarzeń globalnych i polityk UE.</a:t>
            </a:r>
            <a:r>
              <a:rPr lang="en-GB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6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46F094-8FC0-48EA-8A08-CDA0B2CA4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0B28840-60DD-4EB9-8993-F41F49BCB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6B8E50-2B5E-4A44-AE85-E1FDC736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0920AC-70CD-489E-B86C-C0BC0900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E10A11-8443-4001-BF23-2040195D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11" descr="PBS WZ logo common PPT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933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HR logo common PPT2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5" y="266700"/>
            <a:ext cx="8858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85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FA7B23-AAF8-40BA-A94E-1535BFEC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D5DF51A-EF8D-41B4-A6CA-E1B43AB09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770D43-F58B-413B-9D6F-EFF4B5EE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B402D3-3CE9-4B88-AD39-9DF419052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97CFAA-015B-44FA-9021-E34951EC7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50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262FC5D-9986-4CDE-90CB-11E31B4F6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7E33E10-C5A8-42A7-AEB3-3B883C5A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63E58D-FE79-4A74-A602-2A44009A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AF9423-F6DE-4880-A9DC-5070B674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01CCED-6858-4663-B4CB-067584C4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261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xcv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 descr="Εικόνα που περιέχει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C761A1DE-DEC9-4185-8ABE-BF5852E4B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6381" y="250031"/>
            <a:ext cx="10402455" cy="1126187"/>
          </a:xfrm>
        </p:spPr>
        <p:txBody>
          <a:bodyPr>
            <a:normAutofit/>
          </a:bodyPr>
          <a:lstStyle>
            <a:lvl1pPr>
              <a:defRPr lang="en-US" sz="4400" b="1" kern="1200" dirty="0">
                <a:solidFill>
                  <a:schemeClr val="tx1"/>
                </a:solidFill>
                <a:latin typeface="American Typewriter" panose="02090604020004020304" pitchFamily="18" charset="0"/>
                <a:ea typeface="+mn-ea"/>
                <a:cs typeface="+mn-cs"/>
              </a:defRPr>
            </a:lvl1pPr>
          </a:lstStyle>
          <a:p>
            <a:r>
              <a:rPr lang="en-US" dirty="0"/>
              <a:t>WP Description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06800-62B1-4136-81E5-C14E72DC7AEF}" type="datetime1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418-50C7-4097-9534-87DF1F0E9C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78762F3-322A-4B98-BDC2-613104549B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6381" y="1586706"/>
            <a:ext cx="7428346" cy="3684588"/>
          </a:xfrm>
        </p:spPr>
        <p:txBody>
          <a:bodyPr/>
          <a:lstStyle>
            <a:lvl1pPr>
              <a:defRPr sz="3200" b="1">
                <a:latin typeface="American Typewriter" panose="02090604020004020304"/>
              </a:defRPr>
            </a:lvl1pPr>
            <a:lvl2pPr>
              <a:defRPr sz="3200" b="1">
                <a:latin typeface="American Typewriter" panose="02090604020004020304"/>
              </a:defRPr>
            </a:lvl2pPr>
            <a:lvl3pPr marL="738188" indent="-276225">
              <a:defRPr sz="3200" b="1">
                <a:latin typeface="American Typewriter" panose="02090604020004020304"/>
              </a:defRPr>
            </a:lvl3pPr>
            <a:lvl4pPr>
              <a:defRPr sz="3200" b="1">
                <a:latin typeface="American Typewriter" panose="02090604020004020304"/>
              </a:defRPr>
            </a:lvl4pPr>
            <a:lvl5pPr>
              <a:defRPr sz="3200" b="1">
                <a:latin typeface="American Typewriter" panose="02090604020004020304"/>
              </a:defRPr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 1</a:t>
            </a:r>
          </a:p>
          <a:p>
            <a:pPr lvl="2"/>
            <a:r>
              <a:rPr lang="en-US" dirty="0"/>
              <a:t>Subtitle 2</a:t>
            </a:r>
          </a:p>
          <a:p>
            <a:pPr lvl="3"/>
            <a:r>
              <a:rPr lang="en-US" dirty="0"/>
              <a:t>Task 1.1</a:t>
            </a:r>
          </a:p>
        </p:txBody>
      </p:sp>
    </p:spTree>
    <p:extLst>
      <p:ext uri="{BB962C8B-B14F-4D97-AF65-F5344CB8AC3E}">
        <p14:creationId xmlns:p14="http://schemas.microsoft.com/office/powerpoint/2010/main" val="249878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4F0702-9030-40AA-B00F-C33B1B0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08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03B431-820C-4CDA-BFAF-A53D9F425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DCFFCE-9799-4B6D-84CF-28B8BC07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75394D-835D-4586-941B-5A0A28D0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3B26CC-D83C-4096-91B5-74539B0D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11" descr="PBS WZ logo common PPT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93357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" descr="HR logo common PPT2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5" y="266700"/>
            <a:ext cx="8858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97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F778FE-E787-4853-87C6-CCA0E09A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96B5B0-00DD-4F46-9FBA-228C268E3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6A9EDC-E8C2-4B2C-BC5C-D6222D3E6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C5B0D5-1665-405D-8072-84B82DC7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3FF37E8-89D1-4A45-9689-102638D0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355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967F74-8AD2-4C33-A95C-8450B719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A05B2D-9468-43C2-A1F1-1CD442444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9DBE0B7-B727-4767-ABB7-613CEF308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FF68A72-0B21-458E-B1BD-EDB2C3B8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CEB849-8CE8-4746-BCF0-8091AA30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2815827-9001-4430-981A-3CEC04521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76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B721C9-98C7-4F00-898C-194B2DAFD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4C0347B-BD37-41EC-9F89-283F7DD2D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F57CE7B-842F-4480-9317-4E04313F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079BEEB-FA87-4DDC-B084-605E37020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BC60A89-0916-4DC4-802D-9CB20870A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856C189-94D3-49B3-ABF0-4EA2C7C4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023B95D-E656-45B7-A015-B05EBFB92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E2624FE-8F10-49B2-A17B-792763E5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44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330982-0080-49F0-97E3-AC251B48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34DE0C9-EABE-49A4-8458-434A0A0A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8CDB2A3-5E62-4E21-B3A0-EBCA2BAF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459B343-F591-4906-9F2A-C921AB59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72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4A55166-7DD4-49BA-A90D-CD3A98913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6228AB6-B03C-42FC-AE3D-0B34745A9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C09F60-7F93-42A6-B7E2-D9D6638A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58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78D8CE-A823-4AB0-A623-37835207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DBBC8-D374-4C97-BE14-BD2608E27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81B406A-44B3-4A29-ADA3-3B8C9391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23C8ACA-6FF7-4D9B-9488-75393D55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69B1693-D628-45CB-8094-CD77211B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86ECFD4-C16E-4452-85E9-9EC0DF70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62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E374F-888B-427C-8FD9-3C0B6E63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050902A-C70E-4011-9A74-310320DA2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31D4E2-6E09-4A1F-AD96-E5ACB49E1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3B1ADD0-841E-4B2B-B71E-9273AF68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47E2174-D4D6-440F-A5D2-A6BAF929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9352AA-7A80-4B78-86E4-CF3BEF41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16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3E00293-C8C3-4361-AB4C-3A37EF3C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79B35FD-BE2F-4FBF-B7B8-6CE4DC1AF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6012D7-268D-48C2-9676-649A67735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26EAF-C632-4EBF-8FD5-7E67EAC7B4A2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2FD979-F736-4E38-914B-8487F310E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1376E5-CDF6-4A42-A074-A5DFF5DB6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57F0C-336E-4471-A158-0F234CE2CA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13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ICORE project webs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95" y="1556795"/>
            <a:ext cx="1720409" cy="17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A4854A5-7B83-4F6D-9AF2-55CBA0E03284}"/>
              </a:ext>
            </a:extLst>
          </p:cNvPr>
          <p:cNvSpPr txBox="1"/>
          <p:nvPr/>
        </p:nvSpPr>
        <p:spPr>
          <a:xfrm>
            <a:off x="0" y="33265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488467"/>
                </a:solidFill>
                <a:latin typeface="Arial Rounded MT Bold" panose="020F0704030504030204" pitchFamily="34" charset="0"/>
                <a:ea typeface="HGPSoeiKakugothicUB" panose="020B0400000000000000" pitchFamily="34" charset="-128"/>
              </a:rPr>
              <a:t>AGRICORE - Narzędzie wsparcia rozwoju polityki rolnej oparte na projektowaniu agentowym</a:t>
            </a:r>
            <a:endParaRPr lang="en-GB" sz="3200" b="1" dirty="0">
              <a:solidFill>
                <a:srgbClr val="488467"/>
              </a:solidFill>
              <a:latin typeface="Arial Rounded MT Bold" panose="020F0704030504030204" pitchFamily="34" charset="0"/>
              <a:ea typeface="HGPSoeiKakugothicUB" panose="020B0400000000000000" pitchFamily="34" charset="-128"/>
            </a:endParaRPr>
          </a:p>
          <a:p>
            <a:pPr algn="ctr"/>
            <a:endParaRPr lang="en-GB" sz="3200" b="1" dirty="0">
              <a:solidFill>
                <a:srgbClr val="488467"/>
              </a:solidFill>
              <a:latin typeface="Arial Rounded MT Bold" panose="020F0704030504030204" pitchFamily="34" charset="0"/>
              <a:ea typeface="HGPSoeiKakugothicUB" panose="020B0400000000000000" pitchFamily="34" charset="-128"/>
            </a:endParaRPr>
          </a:p>
        </p:txBody>
      </p:sp>
      <p:pic>
        <p:nvPicPr>
          <p:cNvPr id="5" name="AGRICORE9_1900x500">
            <a:hlinkClick r:id="" action="ppaction://media"/>
            <a:extLst>
              <a:ext uri="{FF2B5EF4-FFF2-40B4-BE49-F238E27FC236}">
                <a16:creationId xmlns:a16="http://schemas.microsoft.com/office/drawing/2014/main" id="{D55601BF-FEAB-4814-B837-8C472626B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1102" y="3464278"/>
            <a:ext cx="13643102" cy="35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7854" y="139895"/>
            <a:ext cx="11648376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Narzędzie AGRICORE zostanie zbudowane jako podejście modelowe, w którym każde gospodarstwo ma być modelowane jako autonomiczny podmiot decyzyjny, który indywidualnie ocenia swój kontekst i podejmuje decyzje na podstawie swojej bieżącej sytuacji i oczekiwań. </a:t>
            </a:r>
          </a:p>
          <a:p>
            <a:pPr>
              <a:lnSpc>
                <a:spcPct val="150000"/>
              </a:lnSpc>
            </a:pPr>
            <a:endParaRPr lang="pl-PL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Takie podejście do modelowania umożliwi symulację interakcji między gospodarstwami rolnymi i ich kontekstem, który będzie uwzględniał środowisko, integrację obszarów wiejskich, usługi ekosystemowe, użytkowanie gruntów i rynki, w różnych skalach geograficznych – od regionalnej po globalną.</a:t>
            </a:r>
            <a:endParaRPr lang="en-GB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agricore-project.eu/wp-content/uploads/2019/10/G-01-1024x4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-72" b="8400"/>
          <a:stretch/>
        </p:blipFill>
        <p:spPr bwMode="auto">
          <a:xfrm>
            <a:off x="1698066" y="2817551"/>
            <a:ext cx="9382931" cy="40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254104" y="3289131"/>
            <a:ext cx="328806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rgbClr val="002060"/>
                </a:solidFill>
                <a:latin typeface="Arial Black" panose="020B0A04020102020204" pitchFamily="34" charset="0"/>
              </a:rPr>
              <a:t>UWARUNKOWANIA </a:t>
            </a:r>
          </a:p>
          <a:p>
            <a:pPr algn="ctr"/>
            <a:r>
              <a:rPr lang="pl-PL" sz="1200" dirty="0">
                <a:solidFill>
                  <a:srgbClr val="002060"/>
                </a:solidFill>
                <a:latin typeface="Arial Black" panose="020B0A04020102020204" pitchFamily="34" charset="0"/>
              </a:rPr>
              <a:t>SOCJO-EKONOMICZNE</a:t>
            </a:r>
          </a:p>
          <a:p>
            <a:pPr algn="ctr"/>
            <a:endParaRPr lang="en-GB" sz="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646059" y="3288766"/>
            <a:ext cx="277222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rgbClr val="002060"/>
                </a:solidFill>
                <a:latin typeface="Arial Black" panose="020B0A04020102020204" pitchFamily="34" charset="0"/>
              </a:rPr>
              <a:t>USŁUGI EKOSYSTEMOWE  </a:t>
            </a:r>
          </a:p>
          <a:p>
            <a:pPr algn="ctr"/>
            <a:endParaRPr lang="en-GB" sz="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308769" y="3310402"/>
            <a:ext cx="277222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rgbClr val="002060"/>
                </a:solidFill>
                <a:latin typeface="Arial Black" panose="020B0A04020102020204" pitchFamily="34" charset="0"/>
              </a:rPr>
              <a:t>RYNKI</a:t>
            </a:r>
          </a:p>
          <a:p>
            <a:pPr algn="ctr"/>
            <a:endParaRPr lang="en-GB" sz="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105621" y="4691581"/>
            <a:ext cx="277222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rgbClr val="002060"/>
                </a:solidFill>
                <a:latin typeface="Arial Black" panose="020B0A04020102020204" pitchFamily="34" charset="0"/>
              </a:rPr>
              <a:t>ŚRODOWISKO</a:t>
            </a:r>
          </a:p>
          <a:p>
            <a:pPr algn="ctr"/>
            <a:endParaRPr lang="en-GB" sz="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8128002" y="4837775"/>
            <a:ext cx="277222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rgbClr val="002060"/>
                </a:solidFill>
                <a:latin typeface="Arial Black" panose="020B0A04020102020204" pitchFamily="34" charset="0"/>
              </a:rPr>
              <a:t>UŻYTKOWANIE GRUNTÓW</a:t>
            </a:r>
          </a:p>
          <a:p>
            <a:pPr algn="ctr"/>
            <a:endParaRPr lang="en-GB" sz="1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963448" y="6289776"/>
            <a:ext cx="2772228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002060"/>
                </a:solidFill>
                <a:latin typeface="Arial Black" panose="020B0A04020102020204" pitchFamily="34" charset="0"/>
              </a:rPr>
              <a:t>POLITYKI</a:t>
            </a:r>
          </a:p>
          <a:p>
            <a:pPr algn="ctr"/>
            <a:endParaRPr lang="pl-PL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en-GB" sz="3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330223" y="5582521"/>
            <a:ext cx="277222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chemeClr val="bg1"/>
                </a:solidFill>
                <a:latin typeface="Arial Black" panose="020B0A04020102020204" pitchFamily="34" charset="0"/>
              </a:rPr>
              <a:t>GOSPODARSTWA</a:t>
            </a:r>
          </a:p>
          <a:p>
            <a:pPr algn="ctr"/>
            <a:endParaRPr lang="en-GB" sz="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2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70" y="1558456"/>
            <a:ext cx="8938316" cy="529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0" y="149339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spc="-50" dirty="0">
                <a:solidFill>
                  <a:srgbClr val="6D9363"/>
                </a:solidFill>
                <a:latin typeface="Lucida Fax" panose="02060602050505020204" pitchFamily="18" charset="0"/>
                <a:cs typeface="Times New Roman" panose="02020603050405020304" pitchFamily="18" charset="0"/>
              </a:rPr>
              <a:t>Struktura AGRICORE</a:t>
            </a:r>
            <a:endParaRPr lang="en-GB" sz="2400" b="1" spc="-50" dirty="0">
              <a:solidFill>
                <a:srgbClr val="6D9363"/>
              </a:solidFill>
              <a:latin typeface="Lucida Fax" panose="02060602050505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Łącznik prostoliniowy 3"/>
          <p:cNvCxnSpPr/>
          <p:nvPr/>
        </p:nvCxnSpPr>
        <p:spPr>
          <a:xfrm>
            <a:off x="5631544" y="643944"/>
            <a:ext cx="928914" cy="0"/>
          </a:xfrm>
          <a:prstGeom prst="line">
            <a:avLst/>
          </a:prstGeom>
          <a:ln w="19050">
            <a:solidFill>
              <a:srgbClr val="6D93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228597" y="237721"/>
            <a:ext cx="3460807" cy="6524863"/>
          </a:xfrm>
          <a:prstGeom prst="rect">
            <a:avLst/>
          </a:prstGeom>
          <a:solidFill>
            <a:srgbClr val="FFB625">
              <a:alpha val="62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europejskie źródła danych – wskaźniki do oceny polityki rolnej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D.2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hurtownia danych (dane publiczne </a:t>
            </a:r>
            <a:b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prywatne syntetyczne </a:t>
            </a:r>
            <a:b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symulowane)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D.3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moduł ekstrakcji dużych zbiorów danych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moduł połączonych dużych zbiorów danych 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generator populacji syntetycznej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D.6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moduł symulacyjny ABM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D.7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moduł interfejsu zewnętrznego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D.8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model/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regional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model,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platrofma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BIOMA, ziemia, rynki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D.9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zintegrowany model oceny środowiska/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socjo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-ekonomiczny/usług ekosystemowych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D.10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moduł polityki środowiskowej</a:t>
            </a:r>
          </a:p>
          <a:p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moduł interfejsu AGRICORE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77" y="1197205"/>
            <a:ext cx="9219414" cy="52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5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931"/>
            <a:ext cx="12192000" cy="57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72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BBCC-6F03-49C1-B52F-F78AB06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9" y="43156"/>
            <a:ext cx="12416010" cy="999187"/>
          </a:xfrm>
        </p:spPr>
        <p:txBody>
          <a:bodyPr>
            <a:noAutofit/>
          </a:bodyPr>
          <a:lstStyle/>
          <a:p>
            <a:r>
              <a:rPr lang="pl-PL" sz="2800" dirty="0"/>
              <a:t>Założenia studium przypadku dla obszaru Polski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1C9461-8147-4993-AAA9-F4E36C69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135" y="6423874"/>
            <a:ext cx="2743200" cy="365125"/>
          </a:xfrm>
        </p:spPr>
        <p:txBody>
          <a:bodyPr/>
          <a:lstStyle/>
          <a:p>
            <a:fld id="{78B5FD4E-F77E-4C94-B513-F92B533D9851}" type="datetime1">
              <a:rPr lang="en-US" smtClean="0"/>
              <a:t>2/4/2022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ADE1D2-203D-425B-BA8F-4A69E3BE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1000"/>
            <a:ext cx="4114800" cy="365125"/>
          </a:xfrm>
        </p:spPr>
        <p:txBody>
          <a:bodyPr/>
          <a:lstStyle/>
          <a:p>
            <a:r>
              <a:rPr lang="pl-PL" dirty="0"/>
              <a:t>Optymalne wskaźniki  efektywności praktyk  rolniczych w projekcie  AGRICORE – spotkanie z </a:t>
            </a:r>
            <a:r>
              <a:rPr lang="pl-PL" dirty="0" err="1"/>
              <a:t>MRiRW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5750D9-FA1C-44A1-8AF3-867BF39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518" y="6431000"/>
            <a:ext cx="2743200" cy="365125"/>
          </a:xfrm>
        </p:spPr>
        <p:txBody>
          <a:bodyPr/>
          <a:lstStyle/>
          <a:p>
            <a:fld id="{E6023418-50C7-4097-9534-87DF1F0E9C06}" type="slidenum">
              <a:rPr lang="en-US" smtClean="0"/>
              <a:t>14</a:t>
            </a:fld>
            <a:endParaRPr lang="en-US" dirty="0"/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7940029" y="66013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endParaRPr kumimoji="0" lang="pl-PL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7940029" y="68394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endParaRPr kumimoji="0" lang="pl-PL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Obraz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60" y="1082424"/>
            <a:ext cx="9263104" cy="533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9" descr="PBS WZ logo main PP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953" y="0"/>
            <a:ext cx="2079311" cy="11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31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 BADAŃ w AGRICORE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200" dirty="0"/>
              <a:t>W latach 2020 i 2021 zespól Wydziału Zarządzania przy współpracy z Wydziałem Rolnictwa i Biotechnologii Politechniki Bydgoskiej oraz z  Instytutem Agrofizyki w Lublinie oraz z ośmioma innymi partnerami konsorcjum z Włoch, Hiszpanii, Grecji i Turcji dokonał przeglądu publicznych i niepublicznych baz danych z obszaru ekonomiki rolnictwa oraz ochrony środowiska celem ekstrakcji z zbiorów danych charakteryzujących zasoby i procesy poszczególnych gospodarstw rolnych. </a:t>
            </a:r>
          </a:p>
          <a:p>
            <a:pPr algn="just"/>
            <a:r>
              <a:rPr lang="pl-PL" sz="2200" dirty="0"/>
              <a:t>Po drugie w latach 2020 -2021 opracowano metodykę przeprowadzenia badań partycypacyjnych (wywiadów) wśród interesariuszy efektów projektu AGRICORE a więc gospodarstw rolnych, agencji (np. ARiMR) i ministerstw odpowiedzialnych za politykę rolno-klimatyczno-środowiskową oraz obszarów wiejskich. Wykonano też badania pilotażowe w tym obszarze.</a:t>
            </a:r>
            <a:br>
              <a:rPr lang="pl-PL" sz="2200" dirty="0"/>
            </a:br>
            <a:r>
              <a:rPr lang="pl-PL" sz="2200" dirty="0"/>
              <a:t>Narzędzie AGRICORE będzie weryfikowane i testowane  w regionalnych studiach przypadków w Polsce, w Grecji i w Hiszpanii. 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9544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Katedra Inżynierii Zarządzania</a:t>
            </a:r>
            <a:br>
              <a:rPr lang="pl-PL" dirty="0"/>
            </a:br>
            <a:r>
              <a:rPr lang="pl-PL" dirty="0"/>
              <a:t>WZ PBŚ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Obszary badań</a:t>
            </a:r>
            <a:endParaRPr lang="en-US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18744" y="4176839"/>
            <a:ext cx="10515600" cy="23245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/>
              <a:t>Obszary badań KIZ WZ PBŚ:</a:t>
            </a:r>
          </a:p>
          <a:p>
            <a:endParaRPr lang="pl-PL" sz="2800" dirty="0"/>
          </a:p>
          <a:p>
            <a:endParaRPr lang="pl-PL" sz="2800" dirty="0"/>
          </a:p>
          <a:p>
            <a:r>
              <a:rPr lang="pl-PL" sz="2800" dirty="0"/>
              <a:t>Zakres: </a:t>
            </a:r>
            <a:r>
              <a:rPr lang="pl-PL" sz="2800" i="1" dirty="0"/>
              <a:t>logistyka, produkcja, marketing, jakość, ekologia,</a:t>
            </a:r>
            <a:r>
              <a:rPr lang="pl-PL" sz="2800" dirty="0"/>
              <a:t> </a:t>
            </a:r>
          </a:p>
          <a:p>
            <a:endParaRPr lang="pl-PL" sz="2800" dirty="0"/>
          </a:p>
          <a:p>
            <a:r>
              <a:rPr lang="pl-PL" sz="2800" dirty="0"/>
              <a:t>branże: przemysł, żywność, medycyna</a:t>
            </a:r>
            <a:br>
              <a:rPr lang="pl-PL" sz="2800" dirty="0"/>
            </a:br>
            <a:endParaRPr lang="pl-PL" sz="2800" dirty="0"/>
          </a:p>
          <a:p>
            <a:r>
              <a:rPr lang="pl-PL" sz="2800" dirty="0"/>
              <a:t>narzędzia: informatyczne (GIS, SI), zarządzanie projektami, metody miękkie, </a:t>
            </a:r>
            <a:br>
              <a:rPr lang="pl-PL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629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39012" y="3637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/>
              <a:t>Szczegółowe obszary badań KIZ WZ PBŚ</a:t>
            </a:r>
            <a:endParaRPr lang="en-US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7351" y="1608582"/>
            <a:ext cx="11517261" cy="5343525"/>
          </a:xfrm>
        </p:spPr>
        <p:txBody>
          <a:bodyPr>
            <a:normAutofit/>
          </a:bodyPr>
          <a:lstStyle/>
          <a:p>
            <a:r>
              <a:rPr lang="pl-PL" sz="2000" dirty="0"/>
              <a:t>Badania rozwiązań logistycznych: w małych i średnich przedsiębiorstwach, gospodarstwach rolnych i ogrodniczo-warzywniczych, analiza łańcuchów dostaw żywności, rozwiązania IT w zarządzaniu logistyce i w agrobiznesie</a:t>
            </a:r>
          </a:p>
          <a:p>
            <a:r>
              <a:rPr lang="pl-PL" sz="2000" dirty="0"/>
              <a:t>Informatyka: programowanie, sieci komputerowe,  bazy danych, ZISZ Systemy Zarządzania przedsiębiorstwem – MRP, ERP, CRM, SCM  WWW, Multimedia – projektowanie i wykonanie</a:t>
            </a:r>
          </a:p>
          <a:p>
            <a:r>
              <a:rPr lang="pl-PL" sz="2000" dirty="0"/>
              <a:t>Systemy wspomagania decyzji (DSS) - zastosowania metod sztucznej inteligencji i systemów ekspertowych, m.in. podejścia agentowego do modelowania w zarządzaniu, procesy dostosowawcze agrobiznesu, w tym prognozowanie w sferze bezpieczeństwa żywnościowego w warunkach zmian klimatu, opracowywanie narzędzi dla potrzeb doskonalenia polityki rolno-klimatyczno-środowiskowej, modele współpracy międzyorganizacyjnej</a:t>
            </a:r>
          </a:p>
          <a:p>
            <a:pPr lvl="0"/>
            <a:r>
              <a:rPr lang="pl-PL" sz="2000" dirty="0"/>
              <a:t>Technologie wytwórcze – innowacyjne rozwiązania techniczne, efektywność realizacji procesów, optymalizacja procesów technologicznych, kontrola procesów współrzędnościowej techniki pomiarowej (maszyny pomiarowe sterowane numerycznie), oprzyrządowanie technologiczne</a:t>
            </a:r>
          </a:p>
          <a:p>
            <a:pPr lvl="0"/>
            <a:r>
              <a:rPr lang="pl-PL" sz="2000" dirty="0"/>
              <a:t>Zarządzanie projektami - c</a:t>
            </a:r>
            <a:r>
              <a:rPr lang="pl-PL" sz="2100" dirty="0"/>
              <a:t>ybernetyczne podejście do prowadzenia projektów (szkolenie), inicjalizacja projektu od idei po wniosek projektowy, identyfikacja ryzyka w projektach, ratownictwo zagrożonych projektów</a:t>
            </a:r>
          </a:p>
          <a:p>
            <a:pPr lvl="0"/>
            <a:endParaRPr lang="en-US" sz="2100" dirty="0"/>
          </a:p>
          <a:p>
            <a:pPr lvl="0"/>
            <a:endParaRPr lang="en-US" sz="2000" dirty="0"/>
          </a:p>
          <a:p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94035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/>
              <a:t>Szczegółowe obszary badań KIZ WZ PBŚ</a:t>
            </a:r>
            <a:endParaRPr lang="en-US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5639" y="1352550"/>
            <a:ext cx="11517261" cy="5343525"/>
          </a:xfrm>
        </p:spPr>
        <p:txBody>
          <a:bodyPr>
            <a:normAutofit/>
          </a:bodyPr>
          <a:lstStyle/>
          <a:p>
            <a:r>
              <a:rPr lang="pl-PL" sz="2000" dirty="0"/>
              <a:t>Metody zarządzania produkcją i jakością w przedsiębiorstwach produkcyjnych, planowanie i harmonogramowanie produkcji, komputerowe wspomagania zarządzania</a:t>
            </a:r>
          </a:p>
          <a:p>
            <a:r>
              <a:rPr lang="pl-PL" sz="2000" dirty="0"/>
              <a:t>Zastosowania Systemów Informacji Geograficznej, odnawialne źródła Energii (OZE)</a:t>
            </a:r>
          </a:p>
          <a:p>
            <a:r>
              <a:rPr lang="pl-PL" sz="2000" dirty="0"/>
              <a:t>Marketing, rynek żywności ekologicznej w Polsce i w Europie, zachowania konsumentów, rolnictwo ekologiczne</a:t>
            </a:r>
          </a:p>
          <a:p>
            <a:r>
              <a:rPr lang="pl-PL" sz="2000" dirty="0"/>
              <a:t>Eksploatacja urządzeń medycznych </a:t>
            </a:r>
          </a:p>
          <a:p>
            <a:r>
              <a:rPr lang="pl-PL" sz="2000" dirty="0"/>
              <a:t>Miękkie metody w zarządzaniu środowiskowym</a:t>
            </a:r>
          </a:p>
          <a:p>
            <a:endParaRPr lang="pl-PL" sz="2000" dirty="0"/>
          </a:p>
          <a:p>
            <a:endParaRPr lang="pl-PL" sz="2000" dirty="0"/>
          </a:p>
          <a:p>
            <a:endParaRPr lang="pl-PL" sz="2000" dirty="0"/>
          </a:p>
          <a:p>
            <a:pPr lvl="0"/>
            <a:endParaRPr lang="en-US" sz="2100" dirty="0"/>
          </a:p>
          <a:p>
            <a:pPr lvl="0"/>
            <a:endParaRPr lang="en-US" sz="2000" dirty="0"/>
          </a:p>
          <a:p>
            <a:endParaRPr lang="pl-PL" sz="2000" dirty="0"/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5697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ICORE project webs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795" y="1556795"/>
            <a:ext cx="1720409" cy="17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A4854A5-7B83-4F6D-9AF2-55CBA0E03284}"/>
              </a:ext>
            </a:extLst>
          </p:cNvPr>
          <p:cNvSpPr txBox="1"/>
          <p:nvPr/>
        </p:nvSpPr>
        <p:spPr>
          <a:xfrm>
            <a:off x="0" y="33265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488467"/>
                </a:solidFill>
                <a:latin typeface="Arial Rounded MT Bold" panose="020F0704030504030204" pitchFamily="34" charset="0"/>
                <a:ea typeface="HGPSoeiKakugothicUB" panose="020B0400000000000000" pitchFamily="34" charset="-128"/>
              </a:rPr>
              <a:t>AGRICORE - Narzędzie wsparcia rozwoju polityki rolnej oparte na projektowaniu agentowym</a:t>
            </a:r>
            <a:endParaRPr lang="en-GB" sz="3200" b="1" dirty="0">
              <a:solidFill>
                <a:srgbClr val="488467"/>
              </a:solidFill>
              <a:latin typeface="Arial Rounded MT Bold" panose="020F0704030504030204" pitchFamily="34" charset="0"/>
              <a:ea typeface="HGPSoeiKakugothicUB" panose="020B0400000000000000" pitchFamily="34" charset="-128"/>
            </a:endParaRPr>
          </a:p>
          <a:p>
            <a:pPr algn="ctr"/>
            <a:endParaRPr lang="en-GB" sz="3200" b="1" dirty="0">
              <a:solidFill>
                <a:srgbClr val="488467"/>
              </a:solidFill>
              <a:latin typeface="Arial Rounded MT Bold" panose="020F0704030504030204" pitchFamily="34" charset="0"/>
              <a:ea typeface="HGPSoeiKakugothicUB" panose="020B0400000000000000" pitchFamily="34" charset="-128"/>
            </a:endParaRPr>
          </a:p>
        </p:txBody>
      </p:sp>
      <p:pic>
        <p:nvPicPr>
          <p:cNvPr id="5" name="AGRICORE9_1900x500">
            <a:hlinkClick r:id="" action="ppaction://media"/>
            <a:extLst>
              <a:ext uri="{FF2B5EF4-FFF2-40B4-BE49-F238E27FC236}">
                <a16:creationId xmlns:a16="http://schemas.microsoft.com/office/drawing/2014/main" id="{D55601BF-FEAB-4814-B837-8C472626B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1102" y="3464278"/>
            <a:ext cx="13643102" cy="35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BBCC-6F03-49C1-B52F-F78AB06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56" y="224393"/>
            <a:ext cx="10402455" cy="1126187"/>
          </a:xfrm>
        </p:spPr>
        <p:txBody>
          <a:bodyPr/>
          <a:lstStyle/>
          <a:p>
            <a:r>
              <a:rPr lang="pl-PL" dirty="0"/>
              <a:t>Ogólne informacje o projekcie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1C9461-8147-4993-AAA9-F4E36C69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135" y="6423874"/>
            <a:ext cx="2743200" cy="365125"/>
          </a:xfrm>
        </p:spPr>
        <p:txBody>
          <a:bodyPr/>
          <a:lstStyle/>
          <a:p>
            <a:fld id="{78B5FD4E-F77E-4C94-B513-F92B533D9851}" type="datetime1">
              <a:rPr lang="en-US" smtClean="0"/>
              <a:t>2/4/2022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ADE1D2-203D-425B-BA8F-4A69E3BE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1000"/>
            <a:ext cx="4114800" cy="365125"/>
          </a:xfrm>
        </p:spPr>
        <p:txBody>
          <a:bodyPr/>
          <a:lstStyle/>
          <a:p>
            <a:r>
              <a:rPr lang="pl-PL" dirty="0"/>
              <a:t>Optymalne wskaźniki  efektywności praktyk  rolniczych w projekcie  AGRICORE – spotkanie z </a:t>
            </a:r>
            <a:r>
              <a:rPr lang="pl-PL" dirty="0" err="1"/>
              <a:t>MRiRW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5750D9-FA1C-44A1-8AF3-867BF39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518" y="6431000"/>
            <a:ext cx="2743200" cy="365125"/>
          </a:xfrm>
        </p:spPr>
        <p:txBody>
          <a:bodyPr/>
          <a:lstStyle/>
          <a:p>
            <a:fld id="{E6023418-50C7-4097-9534-87DF1F0E9C06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Prostokąt 3"/>
          <p:cNvSpPr/>
          <p:nvPr/>
        </p:nvSpPr>
        <p:spPr>
          <a:xfrm>
            <a:off x="492807" y="1448254"/>
            <a:ext cx="11140911" cy="2990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Tytuł projektu: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Oparte na agentach narzędzie wsparcia dla rozwoju polityki rolnej (AGRICORE)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Nazwa programu: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HORYZONT 2020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Akcja: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Narzędzia i modele analityczne wspierające polityki dotyczące rolnictwa i żywności ID: RUR-04-2018-2019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Okres realizacji projektu: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2019-2023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Budżet całkowity - ~4 mln EUR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Koordynator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projektu</a:t>
            </a:r>
            <a:r>
              <a:rPr lang="en-GB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Carlos Leyva Guerrero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(IDENER, Hiszpania)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Zespół realizujący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  instytucji naukowych i komercyjnych: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Obraz 22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841" y="2788999"/>
            <a:ext cx="980851" cy="33564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0868" y="3431777"/>
            <a:ext cx="8123874" cy="2463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OPTIMIZACION ORIENTADA A LA SOSTENIBILIDAD,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Hiszpania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ARISTOTELIO PANEPISTIMIO THESSALONIKIS,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Grecja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AXIA INNOVATION UG,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Niemcy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UNIVERSITA DEGLI STUDI DI PARMA,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Włochy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STAM SRL,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Włochy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INSTYTUT AGROFIZYKI POLSKIEJ AKADEMII NAUK,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Polska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FUNDACION AYESA,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Hiszpania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COOPERATIVAS AGRO-ALIMENTARIAS DE ANDALUCIA,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Hiszpania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AKDENIZ UNIVERSITY,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Turcja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l-PL" sz="1400" b="1" dirty="0"/>
              <a:t>POLITECHNIKA BYDGOSKA IM. JANA I JĘDRZEJA ŚNIADECKICH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Polska</a:t>
            </a:r>
            <a:endParaRPr lang="en-GB" sz="1400" dirty="0"/>
          </a:p>
        </p:txBody>
      </p:sp>
      <p:pic>
        <p:nvPicPr>
          <p:cNvPr id="2049" name="Obraz 1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112" y="4965409"/>
            <a:ext cx="796327" cy="79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Obraz 7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50" y="3285294"/>
            <a:ext cx="639404" cy="6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Obraz 8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616" y="3275719"/>
            <a:ext cx="991743" cy="7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Obraz 9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871" y="3109124"/>
            <a:ext cx="991743" cy="9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Obraz 10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47" y="4414408"/>
            <a:ext cx="991743" cy="32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Obraz 11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51" y="4157165"/>
            <a:ext cx="991743" cy="70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Obraz 12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871" y="4390930"/>
            <a:ext cx="1076572" cy="1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Obraz 13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335" y="5303925"/>
            <a:ext cx="1081008" cy="25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Obraz 14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487" y="5084503"/>
            <a:ext cx="587207" cy="5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PBS WZ logo main PPT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21" y="3110450"/>
            <a:ext cx="2079311" cy="11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0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893AEFE3-173E-4EDF-83A8-115BA5EDBF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21348" r="13543" b="20213"/>
          <a:stretch/>
        </p:blipFill>
        <p:spPr bwMode="auto">
          <a:xfrm>
            <a:off x="0" y="-1"/>
            <a:ext cx="12192000" cy="553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87543" y="2859212"/>
            <a:ext cx="3437615" cy="3908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b="1" spc="150" dirty="0">
                <a:solidFill>
                  <a:srgbClr val="3F6D81"/>
                </a:solidFill>
                <a:latin typeface="Impact" panose="020B0806030902050204" pitchFamily="34" charset="0"/>
              </a:rPr>
              <a:t>Cel</a:t>
            </a:r>
            <a:endParaRPr lang="pl-PL" b="1" spc="150" dirty="0">
              <a:solidFill>
                <a:srgbClr val="3F6D81"/>
              </a:solidFill>
              <a:latin typeface="Impact" panose="020B0806030902050204" pitchFamily="34" charset="0"/>
            </a:endParaRPr>
          </a:p>
          <a:p>
            <a:pPr algn="ctr"/>
            <a:endParaRPr lang="pl-PL" b="1" dirty="0"/>
          </a:p>
          <a:p>
            <a:pPr algn="ctr"/>
            <a:r>
              <a:rPr lang="pl-PL" b="1" dirty="0"/>
              <a:t>AGRICORE zajmuje się oceną wpływu polityk na środowisko </a:t>
            </a:r>
            <a:br>
              <a:rPr lang="pl-PL" b="1" dirty="0"/>
            </a:br>
            <a:r>
              <a:rPr lang="pl-PL" b="1" dirty="0"/>
              <a:t>i klimat za pomocą dedykowanego modułu, </a:t>
            </a:r>
            <a:br>
              <a:rPr lang="pl-PL" b="1" dirty="0"/>
            </a:br>
            <a:r>
              <a:rPr lang="pl-PL" b="1" dirty="0"/>
              <a:t>którego celem jest ustalenie powiązań między ukierunkowanymi politykami, </a:t>
            </a:r>
            <a:br>
              <a:rPr lang="pl-PL" b="1" dirty="0"/>
            </a:br>
            <a:r>
              <a:rPr lang="pl-PL" b="1" dirty="0"/>
              <a:t>a odpowiednimi wskaźnikami wpływu na praktykę rolników (KPI).</a:t>
            </a:r>
          </a:p>
          <a:p>
            <a:pPr algn="ctr"/>
            <a:endParaRPr lang="en-GB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225157" y="2859212"/>
            <a:ext cx="3676451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b="1" spc="150" dirty="0">
                <a:solidFill>
                  <a:srgbClr val="3F6D81"/>
                </a:solidFill>
                <a:latin typeface="Impact" panose="020B0806030902050204" pitchFamily="34" charset="0"/>
              </a:rPr>
              <a:t>Projekt</a:t>
            </a:r>
            <a:endParaRPr lang="pl-PL" b="1" spc="150" dirty="0">
              <a:solidFill>
                <a:srgbClr val="3F6D81"/>
              </a:solidFill>
              <a:latin typeface="Impact" panose="020B0806030902050204" pitchFamily="34" charset="0"/>
            </a:endParaRPr>
          </a:p>
          <a:p>
            <a:pPr algn="ctr"/>
            <a:endParaRPr lang="pl-PL" b="1" dirty="0"/>
          </a:p>
          <a:p>
            <a:pPr algn="ctr"/>
            <a:r>
              <a:rPr lang="pl-PL" b="1" dirty="0"/>
              <a:t>Projekt AGRICORE proponuje nowatorskie narzędzie </a:t>
            </a:r>
            <a:br>
              <a:rPr lang="pl-PL" b="1" dirty="0"/>
            </a:br>
            <a:r>
              <a:rPr lang="pl-PL" b="1" dirty="0"/>
              <a:t>do poprawy obecnej zdolności modelowania polityk dotyczących rolnictwa poprzez wykorzystanie najnowszych postępów </a:t>
            </a:r>
            <a:br>
              <a:rPr lang="pl-PL" b="1" dirty="0"/>
            </a:br>
            <a:r>
              <a:rPr lang="pl-PL" b="1" dirty="0"/>
              <a:t>w podejściach do modelowania </a:t>
            </a:r>
            <a:br>
              <a:rPr lang="pl-PL" b="1" dirty="0"/>
            </a:br>
            <a:r>
              <a:rPr lang="pl-PL" b="1" dirty="0"/>
              <a:t>i technologii informacyjno-komunikacyjnych (ICT).</a:t>
            </a:r>
            <a:endParaRPr lang="en-GB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015797" y="2859212"/>
            <a:ext cx="3303844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b="1" spc="150" dirty="0">
                <a:solidFill>
                  <a:srgbClr val="3F6D81"/>
                </a:solidFill>
                <a:latin typeface="Impact" panose="020B0806030902050204" pitchFamily="34" charset="0"/>
              </a:rPr>
              <a:t>Model</a:t>
            </a:r>
            <a:endParaRPr lang="pl-PL" b="1" spc="150" dirty="0">
              <a:solidFill>
                <a:srgbClr val="3F6D81"/>
              </a:solidFill>
              <a:latin typeface="Impact" panose="020B0806030902050204" pitchFamily="34" charset="0"/>
            </a:endParaRPr>
          </a:p>
          <a:p>
            <a:pPr algn="ctr"/>
            <a:endParaRPr lang="pl-PL" b="1" dirty="0"/>
          </a:p>
          <a:p>
            <a:pPr algn="ctr"/>
            <a:r>
              <a:rPr lang="pl-PL" b="1" dirty="0"/>
              <a:t>Głównym celem projektu AGRICORE jest opracowanie </a:t>
            </a:r>
            <a:br>
              <a:rPr lang="pl-PL" b="1" dirty="0"/>
            </a:br>
            <a:r>
              <a:rPr lang="pl-PL" b="1" dirty="0"/>
              <a:t>nowej generacji narzędzia ABM wykorzystującego najnowsze osiągnięcia w dziedzinie informatyki i ICT.</a:t>
            </a:r>
            <a:endParaRPr lang="en-GB" dirty="0"/>
          </a:p>
        </p:txBody>
      </p:sp>
      <p:pic>
        <p:nvPicPr>
          <p:cNvPr id="9" name="Picture 9" descr="PBS WZ logo main PP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953" y="0"/>
            <a:ext cx="2079311" cy="11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BBCC-6F03-49C1-B52F-F78AB062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9" y="8710"/>
            <a:ext cx="10402455" cy="802402"/>
          </a:xfrm>
        </p:spPr>
        <p:txBody>
          <a:bodyPr/>
          <a:lstStyle/>
          <a:p>
            <a:r>
              <a:rPr lang="pl-PL" dirty="0"/>
              <a:t>Założenia projektu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1C9461-8147-4993-AAA9-F4E36C69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135" y="6423874"/>
            <a:ext cx="2743200" cy="365125"/>
          </a:xfrm>
        </p:spPr>
        <p:txBody>
          <a:bodyPr/>
          <a:lstStyle/>
          <a:p>
            <a:fld id="{78B5FD4E-F77E-4C94-B513-F92B533D9851}" type="datetime1">
              <a:rPr lang="en-US" smtClean="0"/>
              <a:t>2/4/2022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ADE1D2-203D-425B-BA8F-4A69E3BE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1000"/>
            <a:ext cx="4114800" cy="365125"/>
          </a:xfrm>
        </p:spPr>
        <p:txBody>
          <a:bodyPr/>
          <a:lstStyle/>
          <a:p>
            <a:r>
              <a:rPr lang="pl-PL" dirty="0"/>
              <a:t>Optymalne wskaźniki  efektywności praktyk  rolniczych w projekcie  AGRICORE – spotkanie z </a:t>
            </a:r>
            <a:r>
              <a:rPr lang="pl-PL" dirty="0" err="1"/>
              <a:t>MRiRW</a:t>
            </a:r>
            <a:r>
              <a:rPr lang="pl-PL" dirty="0"/>
              <a:t> </a:t>
            </a:r>
            <a:endParaRPr lang="en-US" dirty="0"/>
          </a:p>
        </p:txBody>
      </p:sp>
      <p:pic>
        <p:nvPicPr>
          <p:cNvPr id="22" name="Symbol zastępczy zawartości 6">
            <a:extLst>
              <a:ext uri="{FF2B5EF4-FFF2-40B4-BE49-F238E27FC236}">
                <a16:creationId xmlns:a16="http://schemas.microsoft.com/office/drawing/2014/main" id="{53D99BBF-D155-42A4-844B-86F8EE291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07" y="47472"/>
            <a:ext cx="1080000" cy="72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8E5750D9-FA1C-44A1-8AF3-867BF39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518" y="6431000"/>
            <a:ext cx="2743200" cy="365125"/>
          </a:xfrm>
        </p:spPr>
        <p:txBody>
          <a:bodyPr/>
          <a:lstStyle/>
          <a:p>
            <a:fld id="{E6023418-50C7-4097-9534-87DF1F0E9C06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B249BC-4961-40B0-87F3-0E03477E6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59" r="3774" b="8263"/>
          <a:stretch/>
        </p:blipFill>
        <p:spPr>
          <a:xfrm>
            <a:off x="16779" y="720967"/>
            <a:ext cx="9531214" cy="3683995"/>
          </a:xfrm>
          <a:prstGeom prst="rect">
            <a:avLst/>
          </a:prstGeom>
        </p:spPr>
      </p:pic>
      <p:sp>
        <p:nvSpPr>
          <p:cNvPr id="18" name="Oval 14">
            <a:extLst>
              <a:ext uri="{FF2B5EF4-FFF2-40B4-BE49-F238E27FC236}">
                <a16:creationId xmlns:a16="http://schemas.microsoft.com/office/drawing/2014/main" id="{4FE1752E-9C96-48FB-86D6-C812363D0C19}"/>
              </a:ext>
            </a:extLst>
          </p:cNvPr>
          <p:cNvSpPr>
            <a:spLocks noChangeAspect="1"/>
          </p:cNvSpPr>
          <p:nvPr/>
        </p:nvSpPr>
        <p:spPr>
          <a:xfrm>
            <a:off x="8334235" y="1437507"/>
            <a:ext cx="788567" cy="788567"/>
          </a:xfrm>
          <a:prstGeom prst="ellipse">
            <a:avLst/>
          </a:prstGeom>
          <a:blipFill>
            <a:blip r:embed="rId5"/>
            <a:srcRect/>
            <a:stretch>
              <a:fillRect l="-2128" r="-3872"/>
            </a:stretch>
          </a:blip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z="127000" prstMaterial="plastic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pole tekstowe 2"/>
          <p:cNvSpPr txBox="1"/>
          <p:nvPr/>
        </p:nvSpPr>
        <p:spPr>
          <a:xfrm>
            <a:off x="-1" y="4404963"/>
            <a:ext cx="11827823" cy="181588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pl-PL" sz="1600" dirty="0"/>
              <a:t>Projekt</a:t>
            </a:r>
            <a:r>
              <a:rPr lang="pl-PL" sz="1600" b="1" dirty="0"/>
              <a:t> AGRICORE </a:t>
            </a:r>
            <a:r>
              <a:rPr lang="pl-PL" sz="1600" dirty="0"/>
              <a:t>proponuje innowacyjne narzędzie do poprawy obecnej zdolności modelowania polityki rolnej  poprzez wykorzystanie najnowszych osiągnięć technologicznych. Ma ono wspierać rozwój polityki rolnej ukierunkowanej na poprawę warunków społeczno-gospodarczych i środowiskowych na wsi. Narzędzie to będzie </a:t>
            </a:r>
            <a:r>
              <a:rPr lang="pl-PL" sz="1600" b="1" dirty="0"/>
              <a:t>oparte na podejściu agentowym </a:t>
            </a:r>
            <a:r>
              <a:rPr lang="pl-PL" sz="1600" dirty="0"/>
              <a:t>do modelowania działalności rolniczej, zgodnie z którym każdy podmiot (agent) jest gospodarstwem rolnym posiadającym zestaw cech wewnętrznych i zewnętrznych. W celu optymalizacji modelowania </a:t>
            </a:r>
            <a:r>
              <a:rPr lang="pl-PL" sz="1600" dirty="0" err="1"/>
              <a:t>zachowań</a:t>
            </a:r>
            <a:r>
              <a:rPr lang="pl-PL" sz="1600" dirty="0"/>
              <a:t> rolników zastosowano </a:t>
            </a:r>
            <a:r>
              <a:rPr lang="pl-PL" sz="1600" b="1" dirty="0"/>
              <a:t>techniki uczenia maszynowego </a:t>
            </a:r>
            <a:r>
              <a:rPr lang="pl-PL" sz="1600" dirty="0"/>
              <a:t>jako alternatywę dla klasycznych technik programowania matematycznego, które wymagają długiej fazy kalibracji i walidacji. W projekcie wykorzystuje się również </a:t>
            </a:r>
            <a:r>
              <a:rPr lang="pl-PL" sz="1600" b="1" dirty="0"/>
              <a:t>metody analizy dużych zbiorów danych i rozwiązania matematyczne i usługi  przetwarzania danych w chmurze</a:t>
            </a:r>
            <a:r>
              <a:rPr lang="pl-PL" sz="1600" dirty="0"/>
              <a:t>. </a:t>
            </a:r>
            <a:endParaRPr lang="en-GB" sz="1600" dirty="0"/>
          </a:p>
        </p:txBody>
      </p:sp>
      <p:pic>
        <p:nvPicPr>
          <p:cNvPr id="12" name="Picture 9" descr="PBS WZ logo main PP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953" y="0"/>
            <a:ext cx="2079311" cy="11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87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t="21461" r="3108" b="60001"/>
          <a:stretch/>
        </p:blipFill>
        <p:spPr bwMode="auto">
          <a:xfrm>
            <a:off x="-2263721" y="-174170"/>
            <a:ext cx="16719439" cy="1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3" y="3389195"/>
            <a:ext cx="5537200" cy="363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26569" y="1701830"/>
            <a:ext cx="11538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Projekt AGRICORE opiera się na silnym know-how i doświadczeniu swoich partnerów w wybranych obszarach naukowych i przemysłowych. Konsorcjum składa się z 10 partnerów europejskich z 6 krajów. </a:t>
            </a:r>
          </a:p>
          <a:p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AGRICORE to dobrze wyważony projekt pomiędzy przemysłem, a środowiskiem akademickim.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PBS WZ logo main PP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03" y="3506771"/>
            <a:ext cx="1344020" cy="127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5134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</Words>
  <Application>Microsoft Office PowerPoint</Application>
  <PresentationFormat>Widescreen</PresentationFormat>
  <Paragraphs>112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American Typewriter</vt:lpstr>
      <vt:lpstr>Arial</vt:lpstr>
      <vt:lpstr>Arial Black</vt:lpstr>
      <vt:lpstr>Arial Rounded MT Bold</vt:lpstr>
      <vt:lpstr>Calibri</vt:lpstr>
      <vt:lpstr>Calibri Light</vt:lpstr>
      <vt:lpstr>Impact</vt:lpstr>
      <vt:lpstr>Lucida Fax</vt:lpstr>
      <vt:lpstr>Times New Roman</vt:lpstr>
      <vt:lpstr>Motyw pakietu Office</vt:lpstr>
      <vt:lpstr>PowerPoint Presentation</vt:lpstr>
      <vt:lpstr>Katedra Inżynierii Zarządzania WZ PBŚ</vt:lpstr>
      <vt:lpstr>Szczegółowe obszary badań KIZ WZ PBŚ</vt:lpstr>
      <vt:lpstr>Szczegółowe obszary badań KIZ WZ PBŚ</vt:lpstr>
      <vt:lpstr>PowerPoint Presentation</vt:lpstr>
      <vt:lpstr>Ogólne informacje o projekcie</vt:lpstr>
      <vt:lpstr>PowerPoint Presentation</vt:lpstr>
      <vt:lpstr>Założenia projektu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Założenia studium przypadku dla obszaru Polski</vt:lpstr>
      <vt:lpstr>STAN BADAŃ w AGRICORE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rkusmier@o365.utp.edu.pl</dc:creator>
  <cp:lastModifiedBy>Myrto Pelopida</cp:lastModifiedBy>
  <cp:revision>50</cp:revision>
  <dcterms:created xsi:type="dcterms:W3CDTF">2021-06-10T13:50:15Z</dcterms:created>
  <dcterms:modified xsi:type="dcterms:W3CDTF">2022-02-04T08:43:35Z</dcterms:modified>
</cp:coreProperties>
</file>